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notesMasterIdLst>
    <p:notesMasterId r:id="rId18"/>
  </p:notesMasterIdLst>
  <p:handoutMasterIdLst>
    <p:handoutMasterId r:id="rId19"/>
  </p:handoutMasterIdLst>
  <p:sldIdLst>
    <p:sldId id="340" r:id="rId3"/>
    <p:sldId id="289" r:id="rId4"/>
    <p:sldId id="273" r:id="rId5"/>
    <p:sldId id="316" r:id="rId6"/>
    <p:sldId id="290" r:id="rId7"/>
    <p:sldId id="291" r:id="rId8"/>
    <p:sldId id="318" r:id="rId9"/>
    <p:sldId id="343" r:id="rId10"/>
    <p:sldId id="319" r:id="rId11"/>
    <p:sldId id="320" r:id="rId12"/>
    <p:sldId id="321" r:id="rId13"/>
    <p:sldId id="322" r:id="rId14"/>
    <p:sldId id="344" r:id="rId15"/>
    <p:sldId id="323" r:id="rId16"/>
    <p:sldId id="325" r:id="rId17"/>
  </p:sldIdLst>
  <p:sldSz cx="9144000" cy="6858000" type="screen4x3"/>
  <p:notesSz cx="6669088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3">
          <p15:clr>
            <a:srgbClr val="A4A3A4"/>
          </p15:clr>
        </p15:guide>
        <p15:guide id="2" pos="27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A4"/>
    <a:srgbClr val="C0C0C0"/>
    <a:srgbClr val="C9D8EB"/>
    <a:srgbClr val="000099"/>
    <a:srgbClr val="FFCC00"/>
    <a:srgbClr val="339933"/>
    <a:srgbClr val="FF000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5" autoAdjust="0"/>
    <p:restoredTop sz="94634" autoAdjust="0"/>
  </p:normalViewPr>
  <p:slideViewPr>
    <p:cSldViewPr>
      <p:cViewPr varScale="1">
        <p:scale>
          <a:sx n="105" d="100"/>
          <a:sy n="105" d="100"/>
        </p:scale>
        <p:origin x="1758" y="114"/>
      </p:cViewPr>
      <p:guideLst>
        <p:guide orient="horz" pos="1933"/>
        <p:guide pos="27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522FAE-D417-48FB-A9C1-AE7F5F866EA6}" type="datetimeFigureOut">
              <a:rPr lang="de-DE" smtClean="0"/>
              <a:t>09.09.2019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3BE6A-C803-4DA2-9FE1-4B6CFDBA581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5528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5153"/>
            <a:ext cx="533527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428583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704C84D-AEC1-4C9C-9B3B-5C7DC44E3D1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35393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59B0BBB-C9CB-41F0-949F-4021CF1DFB43}" type="slidenum">
              <a:rPr lang="de-DE" smtClean="0"/>
              <a:pPr eaLnBrk="1" hangingPunct="1"/>
              <a:t>1</a:t>
            </a:fld>
            <a:endParaRPr lang="de-DE" smtClean="0"/>
          </a:p>
        </p:txBody>
      </p:sp>
      <p:sp>
        <p:nvSpPr>
          <p:cNvPr id="23555" name="Rectangle 7"/>
          <p:cNvSpPr txBox="1">
            <a:spLocks noGrp="1" noChangeArrowheads="1"/>
          </p:cNvSpPr>
          <p:nvPr/>
        </p:nvSpPr>
        <p:spPr bwMode="auto">
          <a:xfrm>
            <a:off x="3777086" y="9428164"/>
            <a:ext cx="2890414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8458501-BA6C-4504-8EF9-4153EC95B589}" type="slidenum">
              <a:rPr lang="de-DE" sz="1200"/>
              <a:pPr algn="r" eaLnBrk="1" hangingPunct="1"/>
              <a:t>1</a:t>
            </a:fld>
            <a:endParaRPr lang="de-DE" sz="1200"/>
          </a:p>
        </p:txBody>
      </p:sp>
      <p:sp>
        <p:nvSpPr>
          <p:cNvPr id="23556" name="Text Box 2"/>
          <p:cNvSpPr txBox="1">
            <a:spLocks noChangeArrowheads="1"/>
          </p:cNvSpPr>
          <p:nvPr/>
        </p:nvSpPr>
        <p:spPr bwMode="auto">
          <a:xfrm>
            <a:off x="2084786" y="754063"/>
            <a:ext cx="2499517" cy="3722687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de-DE"/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/>
          </p:nvPr>
        </p:nvSpPr>
        <p:spPr>
          <a:xfrm>
            <a:off x="667387" y="4714877"/>
            <a:ext cx="5324782" cy="4467225"/>
          </a:xfrm>
          <a:noFill/>
        </p:spPr>
        <p:txBody>
          <a:bodyPr wrap="none" anchor="ctr"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8"/>
            <a:ext cx="9144000" cy="6857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135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40179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7502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27164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B74F6-B63E-42BE-95E0-472C81A9DF4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28468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81CB4-9DC3-4150-9F27-BEB44B2E957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42909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E7328-76AE-41FD-BF5F-AFAD75D1305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4191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F4C6B-E8B6-4EAF-A0DD-C4C29403F4B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36169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8D775-B832-4B43-85E0-3A8EFCE57AA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25921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9EE8B-5828-4AB1-9AB3-06414627D9E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16409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25D28-F750-42D1-B965-719EBC08FC7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4336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8"/>
            <a:ext cx="9144000" cy="685746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349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FC7AEE-7279-4F2F-BF8B-BEF3DD23666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84536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F2BE1-E3DF-497F-9484-6A08F963D3A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26353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BC1EDA-4927-4F2D-8FEA-E44BCEE165C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895273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75895-9A16-4022-839D-F568FCA7957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5222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9915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557739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6206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012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0647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2607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44038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8"/>
            <a:ext cx="9144000" cy="68574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72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68208FD-4C19-4D1E-87D9-95A1FD4F661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57770" y="1124744"/>
            <a:ext cx="8172450" cy="1455783"/>
          </a:xfrm>
          <a:prstGeom prst="rect">
            <a:avLst/>
          </a:prstGeom>
          <a:noFill/>
          <a:ln>
            <a:noFill/>
          </a:ln>
          <a:extLst/>
        </p:spPr>
        <p:txBody>
          <a:bodyPr anchor="ctr">
            <a:spAutoFit/>
          </a:bodyPr>
          <a:lstStyle/>
          <a:p>
            <a:pPr algn="ctr"/>
            <a:r>
              <a:rPr lang="de-DE" sz="5500" dirty="0" smtClean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Nr</a:t>
            </a:r>
            <a:r>
              <a:rPr lang="de-DE" sz="5500" b="1" dirty="0" smtClean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.</a:t>
            </a:r>
            <a:r>
              <a:rPr lang="de-DE" sz="5500" b="1" dirty="0" smtClean="0">
                <a:solidFill>
                  <a:srgbClr val="000099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5500" b="1" dirty="0" smtClean="0">
                <a:ea typeface="Arial Unicode MS" pitchFamily="34" charset="-128"/>
                <a:cs typeface="Arial Unicode MS" pitchFamily="34" charset="-128"/>
              </a:rPr>
              <a:t>KREISTURNTAG</a:t>
            </a:r>
            <a:endParaRPr lang="de-DE" sz="5500" b="1" dirty="0">
              <a:ea typeface="Arial Unicode MS" pitchFamily="34" charset="-128"/>
              <a:cs typeface="Arial Unicode MS" pitchFamily="34" charset="-128"/>
            </a:endParaRPr>
          </a:p>
          <a:p>
            <a:pPr algn="ctr">
              <a:lnSpc>
                <a:spcPct val="140000"/>
              </a:lnSpc>
            </a:pPr>
            <a:r>
              <a:rPr lang="de-DE" sz="2400" dirty="0" smtClean="0">
                <a:solidFill>
                  <a:srgbClr val="FF0000"/>
                </a:solidFill>
              </a:rPr>
              <a:t>ORT, </a:t>
            </a:r>
            <a:r>
              <a:rPr lang="de-DE" sz="2400" dirty="0" smtClean="0">
                <a:solidFill>
                  <a:srgbClr val="FF0000"/>
                </a:solidFill>
                <a:cs typeface="Arial" charset="0"/>
              </a:rPr>
              <a:t>∙ Datum</a:t>
            </a:r>
            <a:endParaRPr lang="de-DE" sz="2400" dirty="0">
              <a:solidFill>
                <a:srgbClr val="FF0000"/>
              </a:solidFill>
            </a:endParaRPr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3077927" y="0"/>
            <a:ext cx="3132137" cy="908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899554" y="3284984"/>
            <a:ext cx="74888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5400" b="1" dirty="0" smtClean="0"/>
              <a:t>Herzlich Willkommen!</a:t>
            </a:r>
            <a:endParaRPr lang="de-DE" sz="5400" b="1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9951" y="4797152"/>
            <a:ext cx="3664099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4034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Text Box 2"/>
          <p:cNvSpPr txBox="1">
            <a:spLocks noChangeArrowheads="1"/>
          </p:cNvSpPr>
          <p:nvPr/>
        </p:nvSpPr>
        <p:spPr bwMode="auto">
          <a:xfrm>
            <a:off x="395536" y="1484784"/>
            <a:ext cx="817245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lvl="0" indent="-342900" eaLnBrk="1" hangingPunct="1">
              <a:spcBef>
                <a:spcPts val="0"/>
              </a:spcBef>
              <a:spcAft>
                <a:spcPts val="1200"/>
              </a:spcAft>
              <a:buBlip>
                <a:blip r:embed="rId2"/>
              </a:buBlip>
              <a:tabLst/>
            </a:pPr>
            <a:r>
              <a:rPr lang="de-DE" sz="2400" b="1" dirty="0"/>
              <a:t>Die schriftlichen </a:t>
            </a:r>
            <a:r>
              <a:rPr lang="de-DE" sz="2400" b="1" dirty="0" smtClean="0"/>
              <a:t>Haushaltsabschlüsse sind </a:t>
            </a:r>
            <a:r>
              <a:rPr lang="de-DE" sz="2400" b="1" dirty="0"/>
              <a:t>mit der Einladung versendet worden (Alternative: liegen </a:t>
            </a:r>
            <a:r>
              <a:rPr lang="de-DE" sz="2400" b="1" dirty="0" smtClean="0"/>
              <a:t>  als </a:t>
            </a:r>
            <a:r>
              <a:rPr lang="de-DE" sz="2400" b="1" dirty="0"/>
              <a:t>Tischvorlage aus.)</a:t>
            </a:r>
          </a:p>
          <a:p>
            <a:pPr marL="342900" lvl="0" indent="-342900" eaLnBrk="1" hangingPunct="1">
              <a:spcBef>
                <a:spcPts val="0"/>
              </a:spcBef>
              <a:spcAft>
                <a:spcPts val="1200"/>
              </a:spcAft>
              <a:buBlip>
                <a:blip r:embed="rId2"/>
              </a:buBlip>
              <a:tabLst/>
            </a:pPr>
            <a:r>
              <a:rPr lang="de-DE" sz="2400" b="1" dirty="0" smtClean="0"/>
              <a:t>Gibt </a:t>
            </a:r>
            <a:r>
              <a:rPr lang="de-DE" sz="2400" b="1" dirty="0"/>
              <a:t>es </a:t>
            </a:r>
            <a:r>
              <a:rPr lang="de-DE" sz="2400" b="1" dirty="0" smtClean="0"/>
              <a:t>Wortmeldungen zu </a:t>
            </a:r>
            <a:r>
              <a:rPr lang="de-DE" sz="2400" b="1" dirty="0"/>
              <a:t>den </a:t>
            </a:r>
            <a:r>
              <a:rPr lang="de-DE" sz="2400" b="1" dirty="0" smtClean="0"/>
              <a:t>Haushalts-abschlüssen?</a:t>
            </a:r>
          </a:p>
          <a:p>
            <a:pPr marL="342900" lvl="0" indent="-342900" eaLnBrk="1" hangingPunct="1">
              <a:spcBef>
                <a:spcPts val="0"/>
              </a:spcBef>
              <a:spcAft>
                <a:spcPts val="1200"/>
              </a:spcAft>
              <a:buBlip>
                <a:blip r:embed="rId2"/>
              </a:buBlip>
              <a:tabLst/>
            </a:pPr>
            <a:r>
              <a:rPr lang="de-DE" sz="2400" b="1" dirty="0" smtClean="0"/>
              <a:t>Es wird um Abstimmung </a:t>
            </a:r>
            <a:r>
              <a:rPr lang="de-DE" sz="2400" b="1" dirty="0"/>
              <a:t>über die </a:t>
            </a:r>
            <a:r>
              <a:rPr lang="de-DE" sz="2400" b="1" dirty="0" smtClean="0"/>
              <a:t>Haushaltsabschlüsse gebeten!</a:t>
            </a:r>
            <a:endParaRPr lang="de-DE" sz="2400" b="1" dirty="0"/>
          </a:p>
          <a:p>
            <a:pPr lvl="0" eaLnBrk="1" hangingPunct="1">
              <a:spcBef>
                <a:spcPts val="0"/>
              </a:spcBef>
              <a:spcAft>
                <a:spcPts val="1200"/>
              </a:spcAft>
              <a:tabLst/>
            </a:pPr>
            <a:endParaRPr lang="de-DE" sz="2400" b="1" dirty="0" smtClean="0"/>
          </a:p>
          <a:p>
            <a:pPr marL="342900" lvl="0" indent="-342900" eaLnBrk="1" hangingPunct="1">
              <a:spcBef>
                <a:spcPts val="0"/>
              </a:spcBef>
              <a:spcAft>
                <a:spcPts val="1200"/>
              </a:spcAft>
              <a:buBlip>
                <a:blip r:embed="rId2"/>
              </a:buBlip>
              <a:tabLst/>
            </a:pPr>
            <a:endParaRPr lang="de-DE" sz="2400" b="1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007" y="9803"/>
            <a:ext cx="6933257" cy="970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0">
            <a:normAutofit fontScale="85000" lnSpcReduction="1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45000"/>
              </a:lnSpc>
            </a:pPr>
            <a:r>
              <a:rPr lang="de-DE" sz="3000" b="1" dirty="0" smtClean="0"/>
              <a:t>Beschluss über die Haushaltsabschlüsse</a:t>
            </a:r>
            <a:endParaRPr lang="de-DE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Text Box 2"/>
          <p:cNvSpPr txBox="1">
            <a:spLocks noChangeArrowheads="1"/>
          </p:cNvSpPr>
          <p:nvPr/>
        </p:nvSpPr>
        <p:spPr bwMode="auto">
          <a:xfrm>
            <a:off x="539552" y="1556792"/>
            <a:ext cx="817245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312863" indent="-34290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835150" indent="-34290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357438" indent="-34290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814638" indent="-342900" fontAlgn="base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3271838" indent="-342900" fontAlgn="base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729038" indent="-342900" fontAlgn="base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4186238" indent="-342900" fontAlgn="base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spcBef>
                <a:spcPts val="0"/>
              </a:spcBef>
              <a:spcAft>
                <a:spcPts val="1200"/>
              </a:spcAft>
              <a:buBlip>
                <a:blip r:embed="rId2"/>
              </a:buBlip>
              <a:defRPr/>
            </a:pPr>
            <a:r>
              <a:rPr lang="de-DE" sz="2400" b="1" dirty="0" smtClean="0"/>
              <a:t>Der Bericht der Kassenprüfer liegt dem Vorstand schriftlich vor.</a:t>
            </a:r>
          </a:p>
          <a:p>
            <a:pPr marL="342900" indent="-342900">
              <a:spcBef>
                <a:spcPts val="0"/>
              </a:spcBef>
              <a:spcAft>
                <a:spcPts val="1200"/>
              </a:spcAft>
              <a:buBlip>
                <a:blip r:embed="rId2"/>
              </a:buBlip>
              <a:defRPr/>
            </a:pPr>
            <a:r>
              <a:rPr lang="de-DE" sz="2400" b="1" dirty="0" smtClean="0"/>
              <a:t>Die Kassenprüfer werden gebeten den Bericht mündlich vorzutragen bzw. zu erläutern.</a:t>
            </a: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endParaRPr lang="de-DE" sz="2400" b="1" dirty="0" smtClean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007" y="9803"/>
            <a:ext cx="6933257" cy="970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0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45000"/>
              </a:lnSpc>
            </a:pPr>
            <a:r>
              <a:rPr lang="de-DE" sz="3000" b="1" dirty="0" smtClean="0"/>
              <a:t>Bericht der Kassenprüfer</a:t>
            </a:r>
            <a:endParaRPr lang="de-DE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Text Box 2"/>
          <p:cNvSpPr txBox="1">
            <a:spLocks noChangeArrowheads="1"/>
          </p:cNvSpPr>
          <p:nvPr/>
        </p:nvSpPr>
        <p:spPr bwMode="auto">
          <a:xfrm>
            <a:off x="539552" y="1412776"/>
            <a:ext cx="817245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Blip>
                <a:blip r:embed="rId2"/>
              </a:buBlip>
            </a:pPr>
            <a:r>
              <a:rPr lang="de-DE" sz="2400" b="1" dirty="0" smtClean="0"/>
              <a:t>Die Kassenprüfer haben die Entlastung des Vorstands vorgeschlagen.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Blip>
                <a:blip r:embed="rId2"/>
              </a:buBlip>
            </a:pPr>
            <a:r>
              <a:rPr lang="de-DE" sz="2400" b="1" dirty="0" smtClean="0"/>
              <a:t>Es wird um Abstimmung gebeten!</a:t>
            </a:r>
            <a:endParaRPr lang="de-DE" sz="2400" b="1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007" y="9803"/>
            <a:ext cx="6933257" cy="970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0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45000"/>
              </a:lnSpc>
            </a:pPr>
            <a:r>
              <a:rPr lang="de-DE" sz="3000" b="1" dirty="0" smtClean="0"/>
              <a:t>Entlastung des Vorstands</a:t>
            </a:r>
            <a:endParaRPr lang="de-DE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11560" y="1484784"/>
            <a:ext cx="8172450" cy="4570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de-DE" sz="2400" b="1" dirty="0" smtClean="0"/>
              <a:t>Vorsitzende(r)</a:t>
            </a:r>
          </a:p>
          <a:p>
            <a:pPr eaLnBrk="1" hangingPunct="1">
              <a:lnSpc>
                <a:spcPct val="150000"/>
              </a:lnSpc>
              <a:spcBef>
                <a:spcPct val="50000"/>
              </a:spcBef>
            </a:pPr>
            <a:r>
              <a:rPr lang="de-DE" sz="2400" dirty="0" smtClean="0"/>
              <a:t>Bisherige(r) Amtsträger(in): </a:t>
            </a:r>
            <a:r>
              <a:rPr lang="de-DE" sz="2400" dirty="0"/>
              <a:t/>
            </a:r>
            <a:br>
              <a:rPr lang="de-DE" sz="2400" dirty="0"/>
            </a:br>
            <a:r>
              <a:rPr lang="de-DE" sz="2400" b="1" dirty="0" smtClean="0"/>
              <a:t>Name						Foto</a:t>
            </a:r>
            <a:endParaRPr lang="de-DE" sz="2400" b="1" dirty="0"/>
          </a:p>
          <a:p>
            <a:pPr eaLnBrk="1" hangingPunct="1">
              <a:spcBef>
                <a:spcPct val="50000"/>
              </a:spcBef>
            </a:pPr>
            <a:endParaRPr lang="de-DE" sz="1000" b="1" dirty="0"/>
          </a:p>
          <a:p>
            <a:pPr eaLnBrk="1" hangingPunct="1"/>
            <a:r>
              <a:rPr lang="de-DE" sz="2400" dirty="0" smtClean="0"/>
              <a:t>Der Vorstand schlägt (Name) bzw.</a:t>
            </a:r>
          </a:p>
          <a:p>
            <a:pPr eaLnBrk="1" hangingPunct="1"/>
            <a:r>
              <a:rPr lang="de-DE" sz="2400" dirty="0" smtClean="0"/>
              <a:t>Wiederwahl vor!</a:t>
            </a:r>
            <a:endParaRPr lang="de-DE" dirty="0"/>
          </a:p>
          <a:p>
            <a:pPr eaLnBrk="1" hangingPunct="1">
              <a:spcBef>
                <a:spcPct val="50000"/>
              </a:spcBef>
            </a:pPr>
            <a:r>
              <a:rPr lang="de-DE" sz="2400" dirty="0"/>
              <a:t>Werden weitere Bewerber/innen vorgeschlagen?</a:t>
            </a:r>
          </a:p>
          <a:p>
            <a:pPr eaLnBrk="1" hangingPunct="1">
              <a:spcBef>
                <a:spcPct val="50000"/>
              </a:spcBef>
            </a:pPr>
            <a:r>
              <a:rPr lang="de-DE" sz="2400" b="1" dirty="0" smtClean="0"/>
              <a:t>Es wird um </a:t>
            </a:r>
            <a:r>
              <a:rPr lang="de-DE" sz="2400" b="1" dirty="0"/>
              <a:t>Abstimmung </a:t>
            </a:r>
            <a:r>
              <a:rPr lang="de-DE" sz="2400" b="1" dirty="0" smtClean="0"/>
              <a:t>gebeten!</a:t>
            </a:r>
          </a:p>
          <a:p>
            <a:pPr eaLnBrk="1" hangingPunct="1">
              <a:spcBef>
                <a:spcPct val="50000"/>
              </a:spcBef>
            </a:pPr>
            <a:endParaRPr lang="de-DE" sz="2400" b="1" dirty="0"/>
          </a:p>
        </p:txBody>
      </p:sp>
      <p:sp>
        <p:nvSpPr>
          <p:cNvPr id="7" name="Rechteck 6"/>
          <p:cNvSpPr/>
          <p:nvPr/>
        </p:nvSpPr>
        <p:spPr>
          <a:xfrm>
            <a:off x="5652120" y="1988840"/>
            <a:ext cx="1800200" cy="23762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5007" y="9803"/>
            <a:ext cx="6933257" cy="970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0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45000"/>
              </a:lnSpc>
            </a:pPr>
            <a:r>
              <a:rPr lang="de-DE" sz="3000" b="1" dirty="0" smtClean="0"/>
              <a:t>Wahlen</a:t>
            </a:r>
            <a:endParaRPr lang="de-DE" sz="3000" b="1" dirty="0"/>
          </a:p>
        </p:txBody>
      </p:sp>
    </p:spTree>
    <p:extLst>
      <p:ext uri="{BB962C8B-B14F-4D97-AF65-F5344CB8AC3E}">
        <p14:creationId xmlns:p14="http://schemas.microsoft.com/office/powerpoint/2010/main" val="2802272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Text Box 2"/>
          <p:cNvSpPr txBox="1">
            <a:spLocks noChangeArrowheads="1"/>
          </p:cNvSpPr>
          <p:nvPr/>
        </p:nvSpPr>
        <p:spPr bwMode="auto">
          <a:xfrm>
            <a:off x="539552" y="1412776"/>
            <a:ext cx="817245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Blip>
                <a:blip r:embed="rId2"/>
              </a:buBlip>
            </a:pPr>
            <a:r>
              <a:rPr lang="de-DE" sz="2400" b="1" dirty="0" smtClean="0"/>
              <a:t>Mit dem Versand der Einladung haben wir Euch Gelegenheit gegeben Anträge zu diesem Kreisturntag einzubringen.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Blip>
                <a:blip r:embed="rId2"/>
              </a:buBlip>
            </a:pPr>
            <a:r>
              <a:rPr lang="de-DE" sz="2400" b="1" dirty="0" smtClean="0"/>
              <a:t>Mit Beendigung der Antragsfrist, 6 Wochen vor diesem Kreisturntag, sind folgende Anträge eingegangen: (Alternativ: … sind keine Anträge eingegangen!)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Blip>
                <a:blip r:embed="rId2"/>
              </a:buBlip>
            </a:pPr>
            <a:r>
              <a:rPr lang="de-DE" sz="2400" b="1" dirty="0" smtClean="0"/>
              <a:t>Wir bitten um Diskussion zum Antrag von …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Blip>
                <a:blip r:embed="rId2"/>
              </a:buBlip>
            </a:pPr>
            <a:r>
              <a:rPr lang="de-DE" sz="2400" b="1" dirty="0" smtClean="0"/>
              <a:t>Es wird um Abstimmung gebeten!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endParaRPr lang="de-DE" sz="2400" b="1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007" y="9803"/>
            <a:ext cx="6933257" cy="970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0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45000"/>
              </a:lnSpc>
            </a:pPr>
            <a:r>
              <a:rPr lang="de-DE" sz="3000" b="1" dirty="0" smtClean="0"/>
              <a:t>Anträge</a:t>
            </a:r>
            <a:endParaRPr lang="de-DE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Text Box 2"/>
          <p:cNvSpPr txBox="1">
            <a:spLocks noChangeArrowheads="1"/>
          </p:cNvSpPr>
          <p:nvPr/>
        </p:nvSpPr>
        <p:spPr bwMode="auto">
          <a:xfrm>
            <a:off x="467544" y="1556792"/>
            <a:ext cx="8208912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Blip>
                <a:blip r:embed="rId2"/>
              </a:buBlip>
            </a:pPr>
            <a:r>
              <a:rPr lang="de-DE" sz="2400" b="1" dirty="0" smtClean="0"/>
              <a:t>Informationen über Veranstaltungen des Turnkreises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Blip>
                <a:blip r:embed="rId2"/>
              </a:buBlip>
            </a:pPr>
            <a:r>
              <a:rPr lang="de-DE" sz="2400" b="1" dirty="0" smtClean="0"/>
              <a:t>Informationen über wichtige Veranstaltungen des </a:t>
            </a:r>
            <a:r>
              <a:rPr lang="de-DE" sz="2400" b="1" dirty="0" smtClean="0"/>
              <a:t>NTB (Erlebnis Turnfest (ggf. Imagevideo zeigen), Erlebnis Kinderturnfest 2021, </a:t>
            </a:r>
            <a:r>
              <a:rPr lang="de-DE" sz="2400" b="1" dirty="0" err="1" smtClean="0"/>
              <a:t>Turngala</a:t>
            </a:r>
            <a:r>
              <a:rPr lang="de-DE" sz="2400" b="1" dirty="0" smtClean="0"/>
              <a:t>, Feuerwerk der Turnkunst, Dance2u, Rendezvous der Besten, …)</a:t>
            </a:r>
            <a:endParaRPr lang="de-DE" sz="2400" b="1" dirty="0" smtClean="0"/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Blip>
                <a:blip r:embed="rId2"/>
              </a:buBlip>
            </a:pPr>
            <a:r>
              <a:rPr lang="de-DE" sz="2400" b="1" dirty="0" smtClean="0"/>
              <a:t>…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Blip>
                <a:blip r:embed="rId2"/>
              </a:buBlip>
            </a:pPr>
            <a:r>
              <a:rPr lang="de-DE" sz="2400" b="1" dirty="0" smtClean="0"/>
              <a:t>Die/Der Vorsitzende schließt den Nr. Kreisturntag.</a:t>
            </a:r>
            <a:endParaRPr lang="de-DE" sz="2400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1007604" y="5085184"/>
            <a:ext cx="71287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1257300" algn="l"/>
              </a:tabLst>
            </a:pPr>
            <a:r>
              <a:rPr lang="de-DE" sz="3000" b="1" dirty="0" smtClean="0"/>
              <a:t>Vielen Dank für Eure Aufmerksamkeit!</a:t>
            </a:r>
            <a:endParaRPr lang="de-DE" sz="3000" b="1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5007" y="9803"/>
            <a:ext cx="6933257" cy="970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0">
            <a:normAutofit fontScale="925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45000"/>
              </a:lnSpc>
            </a:pPr>
            <a:r>
              <a:rPr lang="de-DE" sz="3000" b="1" dirty="0" smtClean="0"/>
              <a:t>Anfragen/Anregungen/Verschiedenes</a:t>
            </a:r>
            <a:endParaRPr lang="de-DE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Text Box 2"/>
          <p:cNvSpPr txBox="1">
            <a:spLocks noChangeArrowheads="1"/>
          </p:cNvSpPr>
          <p:nvPr/>
        </p:nvSpPr>
        <p:spPr bwMode="auto">
          <a:xfrm>
            <a:off x="395536" y="1340768"/>
            <a:ext cx="8172450" cy="4942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de-DE" sz="2400" b="1" dirty="0"/>
              <a:t>Es wird festgestellt, dass </a:t>
            </a:r>
            <a:r>
              <a:rPr lang="de-DE" sz="2400" b="1" dirty="0" smtClean="0"/>
              <a:t>zum Kreisturntag durch Rundschreiben an die Vereine am (Datum) satzungs-gemäß eingeladen wurde.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de-DE" sz="2400" b="1" dirty="0" smtClean="0"/>
              <a:t>Im NTB-Magazin 12/2019 wurden satzungsgemäß Ort, Zeit und Tagesordnung bekannt gegeben.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de-DE" sz="2400" b="1" dirty="0" smtClean="0"/>
              <a:t>Die ordnungsgemäße Ladung wird damit festgestellt und der Kreisturntag ist eröffnet.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</a:pPr>
            <a:r>
              <a:rPr lang="de-DE" sz="2400" b="1" dirty="0" smtClean="0"/>
              <a:t>Laut </a:t>
            </a:r>
            <a:r>
              <a:rPr lang="de-DE" sz="2400" b="1" dirty="0"/>
              <a:t>§ 20 </a:t>
            </a:r>
            <a:r>
              <a:rPr lang="de-DE" sz="2400" b="1" dirty="0" smtClean="0"/>
              <a:t>der </a:t>
            </a:r>
            <a:r>
              <a:rPr lang="de-DE" sz="2400" b="1" dirty="0"/>
              <a:t>Satzung gilt für alle Abstimmungen, </a:t>
            </a:r>
            <a:r>
              <a:rPr lang="de-DE" sz="2400" b="1" dirty="0" smtClean="0"/>
              <a:t>die </a:t>
            </a:r>
            <a:r>
              <a:rPr lang="de-DE" sz="2400" b="1" dirty="0"/>
              <a:t>einfache Mehrheit der zum Zeitpunkt der </a:t>
            </a:r>
            <a:r>
              <a:rPr lang="de-DE" sz="2400" b="1" dirty="0" smtClean="0"/>
              <a:t>Abstimmung </a:t>
            </a:r>
            <a:r>
              <a:rPr lang="de-DE" sz="2400" b="1" dirty="0"/>
              <a:t>anwesenden Stimmberechtigten. Stimmenthaltungen werden nicht mitgezählt.</a:t>
            </a:r>
          </a:p>
          <a:p>
            <a:pPr marL="342900" indent="-342900" eaLnBrk="1" hangingPunct="1">
              <a:spcBef>
                <a:spcPct val="30000"/>
              </a:spcBef>
              <a:buBlip>
                <a:blip r:embed="rId2"/>
              </a:buBlip>
            </a:pPr>
            <a:endParaRPr lang="de-DE" sz="2400" b="1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007" y="9803"/>
            <a:ext cx="6933257" cy="970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0">
            <a:normAutofit fontScale="85000" lnSpcReduction="1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45000"/>
              </a:lnSpc>
            </a:pPr>
            <a:r>
              <a:rPr lang="de-DE" sz="3000" b="1" dirty="0" smtClean="0"/>
              <a:t>Eröffnung und ordnungsgemäße Ladung</a:t>
            </a:r>
            <a:endParaRPr lang="de-DE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9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9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9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9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9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9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9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9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9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9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9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9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6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ext Box 2"/>
          <p:cNvSpPr txBox="1">
            <a:spLocks noChangeArrowheads="1"/>
          </p:cNvSpPr>
          <p:nvPr/>
        </p:nvSpPr>
        <p:spPr bwMode="auto">
          <a:xfrm>
            <a:off x="539552" y="1412776"/>
            <a:ext cx="8172450" cy="433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sz="2400" b="1" dirty="0" smtClean="0"/>
              <a:t>Liebe Turnfreunde,</a:t>
            </a:r>
          </a:p>
          <a:p>
            <a:pPr eaLnBrk="1" hangingPunct="1">
              <a:spcBef>
                <a:spcPct val="50000"/>
              </a:spcBef>
            </a:pPr>
            <a:r>
              <a:rPr lang="de-DE" sz="2400" b="1" dirty="0" smtClean="0"/>
              <a:t>ich bitte Euch, Euch jetzt von den Plätzen zu erheben.</a:t>
            </a:r>
          </a:p>
          <a:p>
            <a:pPr eaLnBrk="1" hangingPunct="1">
              <a:spcBef>
                <a:spcPct val="50000"/>
              </a:spcBef>
            </a:pPr>
            <a:r>
              <a:rPr lang="de-DE" sz="2400" b="1" dirty="0" smtClean="0"/>
              <a:t>In </a:t>
            </a:r>
            <a:r>
              <a:rPr lang="de-DE" sz="2400" b="1" dirty="0"/>
              <a:t>Ehrfurcht und Dankbarkeit gedenken wir unserer seit dem letzten Kreisturntag verstorbenen Turnschwestern und Turnbrüder. Bis zu ihrem Tod waren sie dem Turnen in Treue verbunden.</a:t>
            </a:r>
          </a:p>
          <a:p>
            <a:pPr eaLnBrk="1" hangingPunct="1">
              <a:spcBef>
                <a:spcPct val="50000"/>
              </a:spcBef>
            </a:pPr>
            <a:r>
              <a:rPr lang="de-DE" sz="2400" b="1" dirty="0"/>
              <a:t>Stellvertretend nennen wir: …</a:t>
            </a:r>
          </a:p>
          <a:p>
            <a:pPr eaLnBrk="1" hangingPunct="1">
              <a:spcBef>
                <a:spcPct val="50000"/>
              </a:spcBef>
            </a:pPr>
            <a:r>
              <a:rPr lang="de-DE" sz="2400" b="1" dirty="0"/>
              <a:t>Ich danke Euch.</a:t>
            </a:r>
          </a:p>
          <a:p>
            <a:pPr eaLnBrk="1" hangingPunct="1">
              <a:spcBef>
                <a:spcPct val="50000"/>
              </a:spcBef>
            </a:pPr>
            <a:endParaRPr lang="de-DE" sz="2400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007" y="9803"/>
            <a:ext cx="6933257" cy="970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0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45000"/>
              </a:lnSpc>
            </a:pPr>
            <a:r>
              <a:rPr lang="de-DE" sz="3000" b="1" dirty="0" smtClean="0"/>
              <a:t>Totengedenken</a:t>
            </a:r>
            <a:endParaRPr lang="de-DE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8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8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8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8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8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8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8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8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8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8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8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8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8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6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45331" y="2420938"/>
            <a:ext cx="7653338" cy="2560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e-DE" sz="3000" b="1" dirty="0" smtClean="0"/>
              <a:t>Landkreis …</a:t>
            </a:r>
            <a:endParaRPr lang="de-DE" sz="3000" b="1" dirty="0"/>
          </a:p>
          <a:p>
            <a:pPr algn="ctr" eaLnBrk="1" hangingPunct="1">
              <a:spcBef>
                <a:spcPct val="50000"/>
              </a:spcBef>
            </a:pPr>
            <a:endParaRPr lang="de-DE" sz="3200" dirty="0"/>
          </a:p>
          <a:p>
            <a:pPr algn="ctr" eaLnBrk="1" hangingPunct="1">
              <a:spcBef>
                <a:spcPct val="50000"/>
              </a:spcBef>
            </a:pPr>
            <a:r>
              <a:rPr lang="de-DE" sz="3200" b="1" dirty="0" smtClean="0"/>
              <a:t>Peter Turner</a:t>
            </a:r>
            <a:endParaRPr lang="de-DE" sz="3200" b="1" dirty="0"/>
          </a:p>
          <a:p>
            <a:pPr algn="ctr" eaLnBrk="1" hangingPunct="1">
              <a:spcBef>
                <a:spcPct val="50000"/>
              </a:spcBef>
            </a:pPr>
            <a:r>
              <a:rPr lang="de-DE" sz="2400" dirty="0" smtClean="0"/>
              <a:t>Landrat</a:t>
            </a:r>
            <a:endParaRPr lang="de-DE" sz="2400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007" y="9803"/>
            <a:ext cx="6933257" cy="970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0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45000"/>
              </a:lnSpc>
            </a:pPr>
            <a:r>
              <a:rPr lang="de-DE" sz="3000" b="1" dirty="0" smtClean="0"/>
              <a:t>Grußworte</a:t>
            </a:r>
            <a:endParaRPr lang="de-DE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Text Box 2"/>
          <p:cNvSpPr txBox="1">
            <a:spLocks noChangeArrowheads="1"/>
          </p:cNvSpPr>
          <p:nvPr/>
        </p:nvSpPr>
        <p:spPr bwMode="auto">
          <a:xfrm>
            <a:off x="467544" y="1484784"/>
            <a:ext cx="8172450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defTabSz="898525" eaLnBrk="0" hangingPunct="0">
              <a:tabLst>
                <a:tab pos="2333625" algn="l"/>
                <a:tab pos="5297488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898525" eaLnBrk="0" hangingPunct="0">
              <a:tabLst>
                <a:tab pos="2333625" algn="l"/>
                <a:tab pos="5297488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898525" eaLnBrk="0" hangingPunct="0">
              <a:tabLst>
                <a:tab pos="2333625" algn="l"/>
                <a:tab pos="5297488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898525" eaLnBrk="0" hangingPunct="0">
              <a:tabLst>
                <a:tab pos="2333625" algn="l"/>
                <a:tab pos="5297488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898525" eaLnBrk="0" hangingPunct="0">
              <a:tabLst>
                <a:tab pos="2333625" algn="l"/>
                <a:tab pos="5297488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898525" eaLnBrk="0" fontAlgn="base" hangingPunct="0">
              <a:spcBef>
                <a:spcPct val="0"/>
              </a:spcBef>
              <a:spcAft>
                <a:spcPct val="0"/>
              </a:spcAft>
              <a:tabLst>
                <a:tab pos="2333625" algn="l"/>
                <a:tab pos="5297488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898525" eaLnBrk="0" fontAlgn="base" hangingPunct="0">
              <a:spcBef>
                <a:spcPct val="0"/>
              </a:spcBef>
              <a:spcAft>
                <a:spcPct val="0"/>
              </a:spcAft>
              <a:tabLst>
                <a:tab pos="2333625" algn="l"/>
                <a:tab pos="5297488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898525" eaLnBrk="0" fontAlgn="base" hangingPunct="0">
              <a:spcBef>
                <a:spcPct val="0"/>
              </a:spcBef>
              <a:spcAft>
                <a:spcPct val="0"/>
              </a:spcAft>
              <a:tabLst>
                <a:tab pos="2333625" algn="l"/>
                <a:tab pos="5297488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898525" eaLnBrk="0" fontAlgn="base" hangingPunct="0">
              <a:spcBef>
                <a:spcPct val="0"/>
              </a:spcBef>
              <a:spcAft>
                <a:spcPct val="0"/>
              </a:spcAft>
              <a:tabLst>
                <a:tab pos="2333625" algn="l"/>
                <a:tab pos="5297488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1200"/>
              </a:spcAft>
              <a:buBlip>
                <a:blip r:embed="rId2"/>
              </a:buBlip>
            </a:pPr>
            <a:r>
              <a:rPr lang="de-DE" sz="2400" b="1" dirty="0"/>
              <a:t>Die Niederschrift wurde allen Abgeordneten fristgerecht gem. Satzung innerhalb von sechs Wochen nach dem </a:t>
            </a:r>
            <a:r>
              <a:rPr lang="de-DE" sz="2400" b="1" dirty="0" smtClean="0"/>
              <a:t>letzten Kreisturntag </a:t>
            </a:r>
            <a:r>
              <a:rPr lang="de-DE" sz="2400" b="1" dirty="0"/>
              <a:t>zugesandt.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Blip>
                <a:blip r:embed="rId2"/>
              </a:buBlip>
            </a:pPr>
            <a:r>
              <a:rPr lang="de-DE" sz="2400" b="1" dirty="0"/>
              <a:t>Ein Einspruch ist nicht erfolgt.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Blip>
                <a:blip r:embed="rId2"/>
              </a:buBlip>
            </a:pPr>
            <a:r>
              <a:rPr lang="de-DE" sz="2400" b="1" dirty="0" smtClean="0"/>
              <a:t>Es wird um Abstimmung gebeten.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Blip>
                <a:blip r:embed="rId2"/>
              </a:buBlip>
            </a:pPr>
            <a:r>
              <a:rPr lang="de-DE" sz="2400" b="1" dirty="0" smtClean="0"/>
              <a:t>Als Protokollanten/in für den heutigen Kreisturntag konnte der Vorstand (Name) gewinnen.</a:t>
            </a:r>
            <a:endParaRPr lang="de-DE" sz="2400" b="1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007" y="9803"/>
            <a:ext cx="6933257" cy="970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0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45000"/>
              </a:lnSpc>
            </a:pPr>
            <a:r>
              <a:rPr lang="de-DE" sz="3000" b="1" dirty="0" smtClean="0"/>
              <a:t>Genehmigung der Niederschrift</a:t>
            </a:r>
            <a:endParaRPr lang="de-DE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0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0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02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0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0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0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0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0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0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0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0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0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0" grpId="0" uiExpand="1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Text Box 2"/>
          <p:cNvSpPr txBox="1">
            <a:spLocks noChangeArrowheads="1"/>
          </p:cNvSpPr>
          <p:nvPr/>
        </p:nvSpPr>
        <p:spPr bwMode="auto">
          <a:xfrm>
            <a:off x="539552" y="1628800"/>
            <a:ext cx="817245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Blip>
                <a:blip r:embed="rId2"/>
              </a:buBlip>
            </a:pPr>
            <a:r>
              <a:rPr lang="de-DE" sz="2400" b="1" dirty="0" smtClean="0"/>
              <a:t>Der </a:t>
            </a:r>
            <a:r>
              <a:rPr lang="de-DE" sz="2400" b="1" dirty="0"/>
              <a:t>Kreisturntag ist </a:t>
            </a:r>
            <a:r>
              <a:rPr lang="de-DE" sz="2400" b="1" dirty="0" smtClean="0"/>
              <a:t>laut </a:t>
            </a:r>
            <a:r>
              <a:rPr lang="de-DE" sz="2400" b="1" dirty="0"/>
              <a:t>§ 10, </a:t>
            </a:r>
            <a:r>
              <a:rPr lang="de-DE" sz="2400" b="1" dirty="0" smtClean="0"/>
              <a:t>3.3 der NTB-Satzung unabhängig </a:t>
            </a:r>
            <a:r>
              <a:rPr lang="de-DE" sz="2400" b="1" dirty="0"/>
              <a:t>von der Anzahl der anwesenden Abgeordneten </a:t>
            </a:r>
            <a:r>
              <a:rPr lang="de-DE" sz="2400" b="1" dirty="0" smtClean="0"/>
              <a:t>beschlussfähig!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Blip>
                <a:blip r:embed="rId2"/>
              </a:buBlip>
            </a:pPr>
            <a:r>
              <a:rPr lang="de-DE" sz="2400" b="1" dirty="0" smtClean="0"/>
              <a:t>Laut </a:t>
            </a:r>
            <a:r>
              <a:rPr lang="de-DE" sz="2400" b="1" dirty="0"/>
              <a:t>Teilnehmerliste nehmen am heutigen Kreisturntag  ___ Abgeordnete aus ____ Mitgliedsvereinen teil</a:t>
            </a:r>
            <a:r>
              <a:rPr lang="de-DE" sz="2400" b="1" dirty="0" smtClean="0"/>
              <a:t>.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endParaRPr lang="de-DE" sz="2400" b="1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007" y="9803"/>
            <a:ext cx="6933257" cy="970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0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45000"/>
              </a:lnSpc>
            </a:pPr>
            <a:r>
              <a:rPr lang="de-DE" sz="3000" b="1" dirty="0" smtClean="0"/>
              <a:t>Feststellung der Beschlussfähigkeit</a:t>
            </a:r>
            <a:endParaRPr lang="de-DE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Text Box 2"/>
          <p:cNvSpPr txBox="1">
            <a:spLocks noChangeArrowheads="1"/>
          </p:cNvSpPr>
          <p:nvPr/>
        </p:nvSpPr>
        <p:spPr bwMode="auto">
          <a:xfrm>
            <a:off x="611560" y="1556792"/>
            <a:ext cx="817245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Blip>
                <a:blip r:embed="rId2"/>
              </a:buBlip>
            </a:pPr>
            <a:r>
              <a:rPr lang="de-DE" sz="2400" b="1" dirty="0" smtClean="0"/>
              <a:t>Die </a:t>
            </a:r>
            <a:r>
              <a:rPr lang="de-DE" sz="2400" b="1" dirty="0"/>
              <a:t>vorläufige Tagesordnung ist veröffentlicht worden (u. a. im NTB-Magazin) und unseren Mitgliedsvereinen mit der Einladung zugegangen.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Blip>
                <a:blip r:embed="rId2"/>
              </a:buBlip>
            </a:pPr>
            <a:r>
              <a:rPr lang="de-DE" sz="2400" b="1" dirty="0" smtClean="0"/>
              <a:t>Gibt </a:t>
            </a:r>
            <a:r>
              <a:rPr lang="de-DE" sz="2400" b="1" dirty="0"/>
              <a:t>es Ergänzungen oder Änderungen zur </a:t>
            </a:r>
            <a:r>
              <a:rPr lang="de-DE" sz="2400" b="1" dirty="0" smtClean="0"/>
              <a:t>Tagesordnung? 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Blip>
                <a:blip r:embed="rId2"/>
              </a:buBlip>
            </a:pPr>
            <a:r>
              <a:rPr lang="de-DE" sz="2400" b="1" dirty="0" smtClean="0"/>
              <a:t>Dann bitte ich um Abstimmung über </a:t>
            </a:r>
            <a:r>
              <a:rPr lang="de-DE" sz="2400" b="1" dirty="0"/>
              <a:t>die </a:t>
            </a:r>
            <a:r>
              <a:rPr lang="de-DE" sz="2400" b="1" dirty="0" smtClean="0"/>
              <a:t>Tagesordnung!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Blip>
                <a:blip r:embed="rId2"/>
              </a:buBlip>
            </a:pPr>
            <a:r>
              <a:rPr lang="de-DE" sz="2400" b="1" dirty="0" smtClean="0"/>
              <a:t>Den heutigen Kreisturntag werde ich als Vorsitzende(r) leiten.</a:t>
            </a:r>
            <a:r>
              <a:rPr lang="de-DE" sz="2400" b="1" dirty="0"/>
              <a:t>				</a:t>
            </a:r>
            <a:r>
              <a:rPr lang="de-DE" sz="2400" dirty="0"/>
              <a:t>	</a:t>
            </a:r>
            <a:endParaRPr lang="de-DE" sz="2400" b="1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007" y="9803"/>
            <a:ext cx="6933257" cy="970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0">
            <a:normAutofit fontScale="77500" lnSpcReduction="20000"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45000"/>
              </a:lnSpc>
            </a:pPr>
            <a:r>
              <a:rPr lang="de-DE" sz="3000" b="1" dirty="0" smtClean="0"/>
              <a:t>Genehmigung der Tagesordnung/</a:t>
            </a:r>
          </a:p>
          <a:p>
            <a:pPr algn="ctr" eaLnBrk="1" hangingPunct="1">
              <a:lnSpc>
                <a:spcPct val="145000"/>
              </a:lnSpc>
            </a:pPr>
            <a:r>
              <a:rPr lang="de-DE" sz="3000" b="1" dirty="0" smtClean="0"/>
              <a:t>Sitzungsleitung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2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2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2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2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2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2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4" grpId="0" uiExpand="1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83568" y="1844824"/>
            <a:ext cx="8172450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de-DE" sz="2400" dirty="0"/>
              <a:t/>
            </a:r>
            <a:br>
              <a:rPr lang="de-DE" sz="2400" dirty="0"/>
            </a:br>
            <a:r>
              <a:rPr lang="de-DE" sz="2400" dirty="0" smtClean="0"/>
              <a:t>Der Turnkreis … dankt </a:t>
            </a:r>
          </a:p>
          <a:p>
            <a:pPr eaLnBrk="1" hangingPunct="1">
              <a:spcBef>
                <a:spcPct val="50000"/>
              </a:spcBef>
            </a:pPr>
            <a:r>
              <a:rPr lang="de-DE" sz="2000" b="1" dirty="0" smtClean="0"/>
              <a:t/>
            </a:r>
            <a:br>
              <a:rPr lang="de-DE" sz="2000" b="1" dirty="0" smtClean="0"/>
            </a:br>
            <a:r>
              <a:rPr lang="de-DE" sz="3000" b="1" dirty="0" smtClean="0"/>
              <a:t>Namen				   Foto</a:t>
            </a:r>
            <a:endParaRPr lang="de-DE" sz="3000" b="1" dirty="0"/>
          </a:p>
          <a:p>
            <a:pPr eaLnBrk="1" hangingPunct="1">
              <a:spcBef>
                <a:spcPct val="50000"/>
              </a:spcBef>
            </a:pPr>
            <a:r>
              <a:rPr lang="de-DE" sz="2400" dirty="0" smtClean="0"/>
              <a:t/>
            </a:r>
            <a:br>
              <a:rPr lang="de-DE" sz="2400" dirty="0" smtClean="0"/>
            </a:br>
            <a:r>
              <a:rPr lang="de-DE" sz="2400" dirty="0" smtClean="0"/>
              <a:t>für …</a:t>
            </a:r>
            <a:endParaRPr lang="de-DE" sz="2400" dirty="0"/>
          </a:p>
          <a:p>
            <a:pPr eaLnBrk="1" hangingPunct="1">
              <a:spcBef>
                <a:spcPct val="50000"/>
              </a:spcBef>
            </a:pPr>
            <a:endParaRPr lang="de-DE" sz="2400" dirty="0"/>
          </a:p>
        </p:txBody>
      </p:sp>
      <p:sp>
        <p:nvSpPr>
          <p:cNvPr id="3" name="Rechteck 2"/>
          <p:cNvSpPr/>
          <p:nvPr/>
        </p:nvSpPr>
        <p:spPr>
          <a:xfrm>
            <a:off x="5220072" y="2272519"/>
            <a:ext cx="1800200" cy="23762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5007" y="9803"/>
            <a:ext cx="6933257" cy="970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0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45000"/>
              </a:lnSpc>
            </a:pPr>
            <a:r>
              <a:rPr lang="de-DE" sz="3000" b="1" dirty="0" smtClean="0"/>
              <a:t>Ehrungen</a:t>
            </a:r>
            <a:endParaRPr lang="de-DE" sz="3000" b="1" dirty="0"/>
          </a:p>
        </p:txBody>
      </p:sp>
    </p:spTree>
    <p:extLst>
      <p:ext uri="{BB962C8B-B14F-4D97-AF65-F5344CB8AC3E}">
        <p14:creationId xmlns:p14="http://schemas.microsoft.com/office/powerpoint/2010/main" val="397822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Text Box 2"/>
          <p:cNvSpPr txBox="1">
            <a:spLocks noChangeArrowheads="1"/>
          </p:cNvSpPr>
          <p:nvPr/>
        </p:nvSpPr>
        <p:spPr bwMode="auto">
          <a:xfrm>
            <a:off x="539552" y="1556792"/>
            <a:ext cx="8172450" cy="3231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60475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Blip>
                <a:blip r:embed="rId2"/>
              </a:buBlip>
            </a:pPr>
            <a:r>
              <a:rPr lang="de-DE" sz="2400" b="1" dirty="0" smtClean="0"/>
              <a:t>Die schriftlichen Berichte des Vorstands und der Turn- und Fachwarte sind mit der Einladung versendet worden (Alternative: liegen als Tischvorlage aus.)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Blip>
                <a:blip r:embed="rId2"/>
              </a:buBlip>
            </a:pPr>
            <a:r>
              <a:rPr lang="de-DE" sz="2400" b="1" dirty="0" smtClean="0"/>
              <a:t>Die Berichte werden nicht mehr verlesen.</a:t>
            </a:r>
          </a:p>
          <a:p>
            <a:pPr marL="342900" indent="-342900" eaLnBrk="1" hangingPunct="1">
              <a:spcBef>
                <a:spcPts val="0"/>
              </a:spcBef>
              <a:spcAft>
                <a:spcPts val="1200"/>
              </a:spcAft>
              <a:buBlip>
                <a:blip r:embed="rId2"/>
              </a:buBlip>
            </a:pPr>
            <a:r>
              <a:rPr lang="de-DE" sz="2400" b="1" dirty="0" smtClean="0"/>
              <a:t>Gibt es Wortmeldungen zu den Berichten?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</a:pPr>
            <a:endParaRPr lang="de-DE" sz="2400" dirty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007" y="9803"/>
            <a:ext cx="6933257" cy="970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 anchorCtr="0">
            <a:norm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145000"/>
              </a:lnSpc>
            </a:pPr>
            <a:r>
              <a:rPr lang="de-DE" sz="3000" b="1" dirty="0" smtClean="0"/>
              <a:t>Berichte</a:t>
            </a:r>
            <a:endParaRPr lang="de-DE" sz="3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520</Words>
  <Application>Microsoft Office PowerPoint</Application>
  <PresentationFormat>Bildschirmpräsentation (4:3)</PresentationFormat>
  <Paragraphs>72</Paragraphs>
  <Slides>15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15</vt:i4>
      </vt:variant>
    </vt:vector>
  </HeadingPairs>
  <TitlesOfParts>
    <vt:vector size="19" baseType="lpstr">
      <vt:lpstr>Arial</vt:lpstr>
      <vt:lpstr>Arial Unicode MS</vt:lpstr>
      <vt:lpstr>Standarddesign</vt:lpstr>
      <vt:lpstr>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pumuck</dc:creator>
  <cp:lastModifiedBy>Maik Lapsins</cp:lastModifiedBy>
  <cp:revision>146</cp:revision>
  <cp:lastPrinted>2015-03-12T13:30:35Z</cp:lastPrinted>
  <dcterms:created xsi:type="dcterms:W3CDTF">2005-11-12T18:09:50Z</dcterms:created>
  <dcterms:modified xsi:type="dcterms:W3CDTF">2019-09-09T07:26:42Z</dcterms:modified>
</cp:coreProperties>
</file>